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Source Code Pro" panose="020B0604020202020204" charset="0"/>
      <p:regular r:id="rId21"/>
      <p:bold r:id="rId22"/>
    </p:embeddedFont>
    <p:embeddedFont>
      <p:font typeface="Oswald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0B86D3-7F25-4E54-AD9E-2EB89092A6E7}">
  <a:tblStyle styleId="{030B86D3-7F25-4E54-AD9E-2EB89092A6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988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faa8f3f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dfaa8f3f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21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116204c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116204c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2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faa8f3f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faa8f3f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chemeClr val="lt2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884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faa8f3f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dfaa8f3f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يتوجب عليك في هذه الصفحة تناول نقطتين رئيسيتين: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ما هو الحجم الإجمالي للسوق الذي تسعى إلى جذبه من خلال الشركة أو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المنتج الذي تقدمه؟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على سبيل المثال، يبلغ السوق الإجمالي لشركة «Airbnb» 1.9 مليار دولار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أمريكي، وهي قيمة الرحلات المحجوزة من حول العالم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تتوفر المزيد من المعلومات على الرابط الإلكتروني: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https://lsvp.wordpress.com/2011/03/16/how-to-estimate-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market-size/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من هي فئة العملاء المستهدفة؟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ما هي الفئة التي تسعى إلى الوصول إليها؟ يمكنك أن تحددها بالعمر أو الجنس أو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الموقع أو مستوى الدخل أو الاهتمامات أو غيرها.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ما عدد العملاء التي تتمتع به الشركة بالصفات المذكورة أعلاه وما العدد الذي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يمكنك الوصول إليه؟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حدد المنطقة التي تعيش بها هذا الفئة من العملاء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ما هي القوة الشرائية التي تتمتع بها هذه الفئة؟</a:t>
            </a:r>
            <a:endParaRPr sz="10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16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faa8f3f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faa8f3f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06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dfaa8f3f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dfaa8f3f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69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40d83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40d83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9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40d834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40d834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2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faa8f3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faa8f3f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8bf4d3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8bf4d3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09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f4b82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f4b82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48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40d834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40d834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08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116204c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116204c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7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116204c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116204c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57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14/04/29/gaming-advocacy-group-the-average-gamer-is-31-and-most-play-on-a-consol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xz7B88D7zOsUWF4UV9vb0RxOUU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60225" y="1478250"/>
            <a:ext cx="8520600" cy="10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Yalla Go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11700" y="3323475"/>
            <a:ext cx="8520600" cy="12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Let’s play… let’s Go… 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let’s Discover and let’s make it fun and challenging to our visitors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about global investments?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1" name="Google Shape;141;p22" descr="Digi-Capital-AR-VR-Investment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350" y="1209100"/>
            <a:ext cx="5075250" cy="3806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2"/>
          <p:cNvCxnSpPr/>
          <p:nvPr/>
        </p:nvCxnSpPr>
        <p:spPr>
          <a:xfrm>
            <a:off x="407175" y="1271725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>
            <a:off x="5439100" y="1597150"/>
            <a:ext cx="1018800" cy="307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FF00"/>
                </a:solidFill>
              </a:rPr>
              <a:t>50,000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1168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Growth and scalability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1277625" y="4199100"/>
            <a:ext cx="25053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Languages :  </a:t>
            </a:r>
            <a: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Arabic</a:t>
            </a:r>
            <a:b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English</a:t>
            </a:r>
            <a:b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1277613" y="2849213"/>
            <a:ext cx="1535400" cy="919200"/>
          </a:xfrm>
          <a:prstGeom prst="rightArrowCallout">
            <a:avLst>
              <a:gd name="adj1" fmla="val 33186"/>
              <a:gd name="adj2" fmla="val 38865"/>
              <a:gd name="adj3" fmla="val 40355"/>
              <a:gd name="adj4" fmla="val 64977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MVP in 3 places for one place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2967925" y="2293275"/>
            <a:ext cx="1535400" cy="919200"/>
          </a:xfrm>
          <a:prstGeom prst="rightArrowCallout">
            <a:avLst>
              <a:gd name="adj1" fmla="val 33186"/>
              <a:gd name="adj2" fmla="val 38865"/>
              <a:gd name="adj3" fmla="val 40355"/>
              <a:gd name="adj4" fmla="val 72978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Modified MVP for all one area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6576488" y="1431313"/>
            <a:ext cx="1535400" cy="919200"/>
          </a:xfrm>
          <a:prstGeom prst="rightArrowCallout">
            <a:avLst>
              <a:gd name="adj1" fmla="val 33186"/>
              <a:gd name="adj2" fmla="val 38865"/>
              <a:gd name="adj3" fmla="val 40355"/>
              <a:gd name="adj4" fmla="val 64977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Product for 3 areas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995800" y="4199100"/>
            <a:ext cx="4706700" cy="9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Marketing channels : </a:t>
            </a:r>
            <a:b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Marketing, Partners and telecommunications</a:t>
            </a:r>
            <a:b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companies or even Game Invites(Affiliate)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772225" y="1854850"/>
            <a:ext cx="1535400" cy="919200"/>
          </a:xfrm>
          <a:prstGeom prst="rightArrowCallout">
            <a:avLst>
              <a:gd name="adj1" fmla="val 33186"/>
              <a:gd name="adj2" fmla="val 38865"/>
              <a:gd name="adj3" fmla="val 40355"/>
              <a:gd name="adj4" fmla="val 64977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Product for 2 areas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1223150" y="3669350"/>
            <a:ext cx="1018800" cy="25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3 - 6 Months  </a:t>
            </a:r>
            <a:endParaRPr sz="1000"/>
          </a:p>
        </p:txBody>
      </p:sp>
      <p:sp>
        <p:nvSpPr>
          <p:cNvPr id="156" name="Google Shape;156;p23"/>
          <p:cNvSpPr/>
          <p:nvPr/>
        </p:nvSpPr>
        <p:spPr>
          <a:xfrm>
            <a:off x="844600" y="2429763"/>
            <a:ext cx="779700" cy="3573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1938275" y="1775350"/>
            <a:ext cx="1116300" cy="517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4062600" y="1437100"/>
            <a:ext cx="1018800" cy="436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5774300" y="1167775"/>
            <a:ext cx="1018800" cy="436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898750" y="2135800"/>
            <a:ext cx="779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FF00"/>
                </a:solidFill>
              </a:rPr>
              <a:t>5,000</a:t>
            </a:r>
            <a:endParaRPr sz="1200" b="1">
              <a:solidFill>
                <a:srgbClr val="00FF00"/>
              </a:solidFill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698800" y="2293275"/>
            <a:ext cx="1018800" cy="3573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FF00"/>
                </a:solidFill>
              </a:rPr>
              <a:t>10,000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3665650" y="1880350"/>
            <a:ext cx="1018800" cy="307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FF00"/>
                </a:solidFill>
              </a:rPr>
              <a:t>20,000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2913175" y="3118325"/>
            <a:ext cx="1018800" cy="25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3 - 6 Months  </a:t>
            </a:r>
            <a:endParaRPr sz="1000"/>
          </a:p>
        </p:txBody>
      </p:sp>
      <p:sp>
        <p:nvSpPr>
          <p:cNvPr id="164" name="Google Shape;164;p23"/>
          <p:cNvSpPr/>
          <p:nvPr/>
        </p:nvSpPr>
        <p:spPr>
          <a:xfrm>
            <a:off x="4711500" y="2707650"/>
            <a:ext cx="1018800" cy="25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6-12 Months  </a:t>
            </a:r>
            <a:endParaRPr sz="1000"/>
          </a:p>
        </p:txBody>
      </p:sp>
      <p:sp>
        <p:nvSpPr>
          <p:cNvPr id="165" name="Google Shape;165;p23"/>
          <p:cNvSpPr/>
          <p:nvPr/>
        </p:nvSpPr>
        <p:spPr>
          <a:xfrm>
            <a:off x="6497525" y="2293275"/>
            <a:ext cx="1018800" cy="25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12-32 Months  </a:t>
            </a:r>
            <a:endParaRPr sz="1000"/>
          </a:p>
        </p:txBody>
      </p:sp>
      <p:cxnSp>
        <p:nvCxnSpPr>
          <p:cNvPr id="166" name="Google Shape;166;p23"/>
          <p:cNvCxnSpPr/>
          <p:nvPr/>
        </p:nvCxnSpPr>
        <p:spPr>
          <a:xfrm>
            <a:off x="106550" y="896550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59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about my targeted audience?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2548500" y="4594275"/>
            <a:ext cx="4047000" cy="4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hlinkClick r:id="rId3"/>
              </a:rPr>
              <a:t>VentureBeat</a:t>
            </a:r>
            <a:r>
              <a:rPr lang="en-GB" sz="1200">
                <a:solidFill>
                  <a:srgbClr val="000000"/>
                </a:solidFill>
              </a:rPr>
              <a:t>-the ESA updates 2017</a:t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173" name="Google Shape;173;p24" descr="esa-on-gam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775" y="1170125"/>
            <a:ext cx="5311157" cy="32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 rot="5400000">
            <a:off x="7877875" y="2343250"/>
            <a:ext cx="807000" cy="1631400"/>
          </a:xfrm>
          <a:prstGeom prst="wedgeRectCallout">
            <a:avLst>
              <a:gd name="adj1" fmla="val -22807"/>
              <a:gd name="adj2" fmla="val 90498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7465675" y="2781100"/>
            <a:ext cx="1631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 Male | 18 - 49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2- female | 18 - 49</a:t>
            </a:r>
            <a:endParaRPr/>
          </a:p>
        </p:txBody>
      </p:sp>
      <p:pic>
        <p:nvPicPr>
          <p:cNvPr id="176" name="Google Shape;176;p24" descr="Gamer Age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500" y="1252513"/>
            <a:ext cx="3800203" cy="3035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4"/>
          <p:cNvCxnSpPr/>
          <p:nvPr/>
        </p:nvCxnSpPr>
        <p:spPr>
          <a:xfrm rot="10800000" flipH="1">
            <a:off x="407175" y="1252525"/>
            <a:ext cx="7196100" cy="19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4"/>
          <p:cNvCxnSpPr/>
          <p:nvPr/>
        </p:nvCxnSpPr>
        <p:spPr>
          <a:xfrm rot="10800000" flipH="1">
            <a:off x="407175" y="4368700"/>
            <a:ext cx="7196100" cy="19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Revenue streams?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1036725" y="1968863"/>
            <a:ext cx="7180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 in app purchases like coins, tools, character enhancement and all these things.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 selling our offline goods like our</a:t>
            </a:r>
            <a:r>
              <a:rPr lang="en-GB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u="sng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smart T-shirts.</a:t>
            </a:r>
            <a:r>
              <a:rPr lang="en-GB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501675" y="1506250"/>
            <a:ext cx="191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B2C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501675" y="3049050"/>
            <a:ext cx="191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GB" sz="2400">
                <a:solidFill>
                  <a:schemeClr val="dk1"/>
                </a:solidFill>
              </a:rPr>
              <a:t>B2B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981900" y="3509425"/>
            <a:ext cx="8162100" cy="15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Advertisements and Location sms.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Making their logo or location part of the story.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Brands solution and brands customization</a:t>
            </a:r>
            <a:r>
              <a:rPr lang="en-GB">
                <a:solidFill>
                  <a:srgbClr val="D9D9D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-"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Partnership and WE WILL USE THE DATA to improve the experience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88" name="Google Shape;188;p25"/>
          <p:cNvCxnSpPr/>
          <p:nvPr/>
        </p:nvCxnSpPr>
        <p:spPr>
          <a:xfrm rot="10800000" flipH="1">
            <a:off x="407175" y="1252525"/>
            <a:ext cx="5943600" cy="19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Yalla Go</a:t>
            </a:r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Let’s play … Let’s Go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2388150" y="783900"/>
            <a:ext cx="6427200" cy="8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How can </a:t>
            </a:r>
            <a:r>
              <a:rPr lang="en-GB" sz="2400" dirty="0" smtClean="0"/>
              <a:t>we </a:t>
            </a:r>
            <a:r>
              <a:rPr lang="en-GB" sz="2400" dirty="0"/>
              <a:t>give our visitor an </a:t>
            </a:r>
            <a:r>
              <a:rPr lang="en-GB" sz="2400" b="1" dirty="0"/>
              <a:t>amazing experience? </a:t>
            </a:r>
            <a:endParaRPr sz="2400" b="1" dirty="0"/>
          </a:p>
        </p:txBody>
      </p:sp>
      <p:pic>
        <p:nvPicPr>
          <p:cNvPr id="69" name="Google Shape;69;p14" descr="Thinker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26" y="1029400"/>
            <a:ext cx="2516550" cy="33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2640400" y="1995950"/>
            <a:ext cx="6427200" cy="8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we can encourage our visitor</a:t>
            </a:r>
            <a:r>
              <a:rPr lang="en-GB" sz="2400" b="1"/>
              <a:t> to visit other places </a:t>
            </a:r>
            <a:r>
              <a:rPr lang="en-GB" sz="2400"/>
              <a:t>and to know more about them?</a:t>
            </a:r>
            <a:endParaRPr sz="2400"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2584575" y="3355350"/>
            <a:ext cx="6427200" cy="8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can we make this visit fun and worth to </a:t>
            </a:r>
            <a:r>
              <a:rPr lang="en-GB" sz="2400" b="1"/>
              <a:t>share with the community and friends ?</a:t>
            </a:r>
            <a:endParaRPr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850" y="920450"/>
            <a:ext cx="4525050" cy="33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05525" y="19899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highlight>
                  <a:srgbClr val="000000"/>
                </a:highlight>
              </a:rPr>
              <a:t>Yalla GO</a:t>
            </a:r>
            <a:endParaRPr sz="72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65500" y="1651650"/>
            <a:ext cx="4045200" cy="121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YallaGo. 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51825" y="98425"/>
            <a:ext cx="4045200" cy="28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a game app built by using one of the most trending technology globally which it the Augmented reality, we’re going to use this technology to build a game promotes tourism places in a very smart, engaged, fun, challenging and cool way.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Google Shape;84;p16" descr="Phone-AR-Gate-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925" y="2867839"/>
            <a:ext cx="3837000" cy="201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534325" y="564350"/>
            <a:ext cx="219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Key functions </a:t>
            </a:r>
            <a:endParaRPr sz="2400" dirty="0">
              <a:solidFill>
                <a:srgbClr val="000000"/>
              </a:solidFill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428025" y="1284375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33611" y="1438163"/>
            <a:ext cx="1700228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Location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829025" y="1507044"/>
            <a:ext cx="7107600" cy="434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→ </a:t>
            </a:r>
            <a:r>
              <a:rPr lang="en-GB" sz="2000" b="1" dirty="0">
                <a:solidFill>
                  <a:srgbClr val="000000"/>
                </a:solidFill>
              </a:rPr>
              <a:t>Notification </a:t>
            </a:r>
            <a:r>
              <a:rPr lang="en-GB" sz="2000" dirty="0">
                <a:solidFill>
                  <a:srgbClr val="000000"/>
                </a:solidFill>
              </a:rPr>
              <a:t>about the closed famous places to visit.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29025" y="1992876"/>
            <a:ext cx="7107600" cy="9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→ If the visitor got succeeded in refer a place to his friends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     and community he will get </a:t>
            </a:r>
            <a:r>
              <a:rPr lang="en-GB" sz="2000" b="1" dirty="0">
                <a:solidFill>
                  <a:srgbClr val="000000"/>
                </a:solidFill>
              </a:rPr>
              <a:t>points.</a:t>
            </a: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28025" y="2233531"/>
            <a:ext cx="140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Referral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28025" y="3215444"/>
            <a:ext cx="1511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AR Game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1829025" y="3138061"/>
            <a:ext cx="7107600" cy="9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→ Gamify the tourism experience through adding a games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     related to the place that the visitor is visiting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2441500" y="4307175"/>
            <a:ext cx="5034300" cy="6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→ More engaging 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→ Encourage them to visit another near famous places 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534325" y="564350"/>
            <a:ext cx="2191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Key functions </a:t>
            </a:r>
            <a:endParaRPr sz="2400" dirty="0">
              <a:solidFill>
                <a:srgbClr val="000000"/>
              </a:solidFill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428025" y="1284375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62525" y="1418750"/>
            <a:ext cx="1891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Meet locals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096225" y="1284375"/>
            <a:ext cx="6715800" cy="9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→Feature gives visitors ability to chat and meet </a:t>
            </a:r>
            <a:r>
              <a:rPr lang="en-GB" sz="2400" dirty="0" smtClean="0">
                <a:solidFill>
                  <a:srgbClr val="000000"/>
                </a:solidFill>
              </a:rPr>
              <a:t>people from </a:t>
            </a:r>
            <a:r>
              <a:rPr lang="en-GB" sz="2400" dirty="0">
                <a:solidFill>
                  <a:srgbClr val="000000"/>
                </a:solidFill>
              </a:rPr>
              <a:t>the visited city 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096225" y="2609450"/>
            <a:ext cx="6840300" cy="9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→to communicate with the tourism guides to help in this place and each one with a rate</a:t>
            </a:r>
            <a:r>
              <a:rPr lang="en-GB" sz="2400" b="1" dirty="0">
                <a:solidFill>
                  <a:srgbClr val="000000"/>
                </a:solidFill>
              </a:rPr>
              <a:t>.</a:t>
            </a:r>
            <a:endParaRPr sz="2400" b="1" dirty="0">
              <a:solidFill>
                <a:srgbClr val="000000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68525" y="2688250"/>
            <a:ext cx="172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0000"/>
                </a:solidFill>
              </a:rPr>
              <a:t>Yalla</a:t>
            </a:r>
            <a:r>
              <a:rPr lang="en-GB" sz="2400" dirty="0">
                <a:solidFill>
                  <a:srgbClr val="000000"/>
                </a:solidFill>
              </a:rPr>
              <a:t> guide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28025" y="3957750"/>
            <a:ext cx="157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E-Store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828925" y="3884331"/>
            <a:ext cx="7107600" cy="9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</a:rPr>
              <a:t>→E-store to sell the tourist thing from people who are live in the country (Locals) 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571175" y="69250"/>
            <a:ext cx="4596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Example of a game story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5" name="Google Shape;115;p19" descr="Petra Map from Petra Vistor Centre w Tex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650" y="1200700"/>
            <a:ext cx="5387650" cy="35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 rot="4849126">
            <a:off x="370084" y="443644"/>
            <a:ext cx="2955666" cy="3609061"/>
          </a:xfrm>
          <a:prstGeom prst="teardrop">
            <a:avLst>
              <a:gd name="adj" fmla="val 200000"/>
            </a:avLst>
          </a:prstGeom>
          <a:solidFill>
            <a:srgbClr val="FF8951">
              <a:alpha val="5962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l="9750" t="3418" r="8855"/>
          <a:stretch/>
        </p:blipFill>
        <p:spPr>
          <a:xfrm>
            <a:off x="1467868" y="1655254"/>
            <a:ext cx="1838981" cy="95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297325" y="1200700"/>
            <a:ext cx="1416900" cy="741900"/>
          </a:xfrm>
          <a:prstGeom prst="wedgeRoundRectCallout">
            <a:avLst>
              <a:gd name="adj1" fmla="val 75108"/>
              <a:gd name="adj2" fmla="val 74002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level of the Game</a:t>
            </a:r>
            <a:endParaRPr/>
          </a:p>
        </p:txBody>
      </p:sp>
      <p:cxnSp>
        <p:nvCxnSpPr>
          <p:cNvPr id="119" name="Google Shape;119;p19"/>
          <p:cNvCxnSpPr/>
          <p:nvPr/>
        </p:nvCxnSpPr>
        <p:spPr>
          <a:xfrm>
            <a:off x="1309050" y="646025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 descr="0ce8a1f84cb395f1286d5580c5bc955a_black-white-silhouette-two-bing-black-and-white-business-man-clipart-free_900-1200.jpeg"/>
          <p:cNvPicPr preferRelativeResize="0"/>
          <p:nvPr/>
        </p:nvPicPr>
        <p:blipFill rotWithShape="1">
          <a:blip r:embed="rId3">
            <a:alphaModFix/>
          </a:blip>
          <a:srcRect l="22727" r="23042"/>
          <a:stretch/>
        </p:blipFill>
        <p:spPr>
          <a:xfrm>
            <a:off x="7189950" y="0"/>
            <a:ext cx="2091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Yalla Business </a:t>
            </a:r>
            <a:endParaRPr/>
          </a:p>
        </p:txBody>
      </p:sp>
      <p:pic>
        <p:nvPicPr>
          <p:cNvPr id="126" name="Google Shape;126;p20" descr="00da2718a9f7af6e801383d3b989b6a4_man-clipart-black-and-white-bing-black-and-white-business-man-clipart-free_564-2037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513" y="10103"/>
            <a:ext cx="1418525" cy="51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descr="22f96460b71d97458594670faa377b60_-clip-art-image-silhouette-man-clipart-black-and-white-silhouette_958-308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849" y="87700"/>
            <a:ext cx="1444401" cy="465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Where my market goes to?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1" descr="ARVR-Foreca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875" y="1335300"/>
            <a:ext cx="6333420" cy="3562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>
            <a:off x="382125" y="1272325"/>
            <a:ext cx="652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984250"/>
            <a:ext cx="3517350" cy="351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000000"/>
                </a:solidFill>
              </a:rPr>
              <a:t>This is why we believe that our solution is so strong </a:t>
            </a:r>
            <a:endParaRPr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5D3357-6240-433D-A271-FBE3449D1105}"/>
</file>

<file path=customXml/itemProps2.xml><?xml version="1.0" encoding="utf-8"?>
<ds:datastoreItem xmlns:ds="http://schemas.openxmlformats.org/officeDocument/2006/customXml" ds:itemID="{070B1D14-6E22-4192-9D7B-30F98ED44FC8}"/>
</file>

<file path=customXml/itemProps3.xml><?xml version="1.0" encoding="utf-8"?>
<ds:datastoreItem xmlns:ds="http://schemas.openxmlformats.org/officeDocument/2006/customXml" ds:itemID="{A4C2A30B-BBEB-48A3-8788-A8725450FB46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536</Words>
  <Application>Microsoft Office PowerPoint</Application>
  <PresentationFormat>On-screen Show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Comic Sans MS</vt:lpstr>
      <vt:lpstr>Arial</vt:lpstr>
      <vt:lpstr>Source Code Pro</vt:lpstr>
      <vt:lpstr>Oswald</vt:lpstr>
      <vt:lpstr>Modern Writer</vt:lpstr>
      <vt:lpstr>Yalla Go</vt:lpstr>
      <vt:lpstr>How can we give our visitor an amazing experience? </vt:lpstr>
      <vt:lpstr>Yalla GO</vt:lpstr>
      <vt:lpstr>What is YallaGo. </vt:lpstr>
      <vt:lpstr>Key functions </vt:lpstr>
      <vt:lpstr>Key functions </vt:lpstr>
      <vt:lpstr>Example of a game story </vt:lpstr>
      <vt:lpstr>Yalla Business </vt:lpstr>
      <vt:lpstr>Where my market goes to?</vt:lpstr>
      <vt:lpstr>What about global investments?</vt:lpstr>
      <vt:lpstr>Growth and scalability </vt:lpstr>
      <vt:lpstr>What about my targeted audience? </vt:lpstr>
      <vt:lpstr>Revenue streams? </vt:lpstr>
      <vt:lpstr>Yalla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Yalla Go</dc:title>
  <dc:creator>Mohammad Misto</dc:creator>
  <cp:lastModifiedBy>Mohammad Misto</cp:lastModifiedBy>
  <cp:revision>2</cp:revision>
  <dcterms:modified xsi:type="dcterms:W3CDTF">2018-09-25T11:08:26Z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